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  <p:sldMasterId id="2147483687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</p:sldIdLst>
  <p:sldSz cx="10080625" cy="7559675"/>
  <p:notesSz cx="7559675" cy="10691813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06" y="-96"/>
      </p:cViewPr>
      <p:guideLst>
        <p:guide orient="horz" pos="2381"/>
        <p:guide pos="317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5" name="Obraz 34"/>
          <p:cNvPicPr/>
          <p:nvPr/>
        </p:nvPicPr>
        <p:blipFill>
          <a:blip r:embed="rId2" cstate="print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  <p:pic>
        <p:nvPicPr>
          <p:cNvPr id="36" name="Obraz 35"/>
          <p:cNvPicPr/>
          <p:nvPr/>
        </p:nvPicPr>
        <p:blipFill>
          <a:blip r:embed="rId2" cstate="print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2" name="Obraz 71"/>
          <p:cNvPicPr/>
          <p:nvPr/>
        </p:nvPicPr>
        <p:blipFill>
          <a:blip r:embed="rId2" cstate="print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  <p:pic>
        <p:nvPicPr>
          <p:cNvPr id="73" name="Obraz 72"/>
          <p:cNvPicPr/>
          <p:nvPr/>
        </p:nvPicPr>
        <p:blipFill>
          <a:blip r:embed="rId2" cstate="print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0" name="PlaceHolder 4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4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8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5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6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10" name="Obraz 109"/>
          <p:cNvPicPr/>
          <p:nvPr/>
        </p:nvPicPr>
        <p:blipFill>
          <a:blip r:embed="rId2" cstate="print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  <p:pic>
        <p:nvPicPr>
          <p:cNvPr id="111" name="Obraz 110"/>
          <p:cNvPicPr/>
          <p:nvPr/>
        </p:nvPicPr>
        <p:blipFill>
          <a:blip r:embed="rId2" cstate="print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6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1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6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7" name="PlaceHolder 4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9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0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1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4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5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8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1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2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3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6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47" name="Obraz 146"/>
          <p:cNvPicPr/>
          <p:nvPr/>
        </p:nvPicPr>
        <p:blipFill>
          <a:blip r:embed="rId2" cstate="print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  <p:pic>
        <p:nvPicPr>
          <p:cNvPr id="148" name="Obraz 147"/>
          <p:cNvPicPr/>
          <p:nvPr/>
        </p:nvPicPr>
        <p:blipFill>
          <a:blip r:embed="rId2" cstate="print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1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4294967295"/>
          <p:cNvPicPr/>
          <p:nvPr/>
        </p:nvPicPr>
        <p:blipFill>
          <a:blip r:embed="rId14" cstate="print"/>
          <a:stretch/>
        </p:blipFill>
        <p:spPr>
          <a:xfrm>
            <a:off x="720" y="720"/>
            <a:ext cx="10079280" cy="7559280"/>
          </a:xfrm>
          <a:prstGeom prst="rect">
            <a:avLst/>
          </a:prstGeom>
          <a:ln>
            <a:noFill/>
          </a:ln>
        </p:spPr>
      </p:pic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576000"/>
            <a:ext cx="7199640" cy="719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Kliknij, aby edytować format tekstu konspektu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l-PL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Drugi poziom konspektu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Trzeci poziom konspektu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l-PL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Czwarty poziom konspektu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Piąty poziom konspektu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Szósty poziom konspektu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Siódmy poziom konspektu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Obraz 36"/>
          <p:cNvPicPr/>
          <p:nvPr/>
        </p:nvPicPr>
        <p:blipFill>
          <a:blip r:embed="rId14" cstate="print"/>
          <a:stretch/>
        </p:blipFill>
        <p:spPr>
          <a:xfrm>
            <a:off x="720" y="720"/>
            <a:ext cx="10079280" cy="7559280"/>
          </a:xfrm>
          <a:prstGeom prst="rect">
            <a:avLst/>
          </a:prstGeom>
          <a:ln>
            <a:noFill/>
          </a:ln>
        </p:spPr>
      </p:pic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504000" y="576000"/>
            <a:ext cx="7199640" cy="719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504000" y="1800000"/>
            <a:ext cx="9071640" cy="43840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Kliknij, aby edytować format tekstu konspektu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l-PL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Drugi poziom konspektu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Trzeci poziom konspektu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l-PL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Czwarty poziom konspektu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Piąty poziom konspektu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Szósty poziom konspektu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Siódmy poziom konspektu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Obraz 73"/>
          <p:cNvPicPr/>
          <p:nvPr/>
        </p:nvPicPr>
        <p:blipFill>
          <a:blip r:embed="rId14" cstate="print"/>
          <a:stretch/>
        </p:blipFill>
        <p:spPr>
          <a:xfrm>
            <a:off x="720" y="720"/>
            <a:ext cx="10079280" cy="7559280"/>
          </a:xfrm>
          <a:prstGeom prst="rect">
            <a:avLst/>
          </a:prstGeom>
          <a:ln>
            <a:noFill/>
          </a:ln>
        </p:spPr>
      </p:pic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504000" y="576000"/>
            <a:ext cx="7199640" cy="719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504000" y="1800000"/>
            <a:ext cx="9071640" cy="20908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Kliknij, aby edytować format tekstu konspektu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l-PL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Drugi poziom konspektu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Trzeci poziom konspektu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l-PL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Czwarty poziom konspektu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Piąty poziom konspektu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Szósty poziom konspektu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Siódmy poziom konspektu</a:t>
            </a: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504000" y="4090320"/>
            <a:ext cx="9071640" cy="20908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Kliknij, aby edytować format tekstu konspektu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l-PL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Drugi poziom konspektu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Trzeci poziom konspektu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l-PL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Czwarty poziom konspektu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Piąty poziom konspektu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Szósty poziom konspektu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Siódmy poziom konspektu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/>
    <p:bodyStyle/>
    <p:otherStyle/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" name="Obraz 111"/>
          <p:cNvPicPr/>
          <p:nvPr/>
        </p:nvPicPr>
        <p:blipFill>
          <a:blip r:embed="rId14" cstate="print"/>
          <a:stretch/>
        </p:blipFill>
        <p:spPr>
          <a:xfrm>
            <a:off x="720" y="720"/>
            <a:ext cx="10079280" cy="7559280"/>
          </a:xfrm>
          <a:prstGeom prst="rect">
            <a:avLst/>
          </a:prstGeom>
          <a:ln>
            <a:noFill/>
          </a:ln>
        </p:spPr>
      </p:pic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pl-PL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Kliknij, aby edytować format tekstu tytułu</a:t>
            </a:r>
          </a:p>
        </p:txBody>
      </p:sp>
      <p:sp>
        <p:nvSpPr>
          <p:cNvPr id="11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Kliknij, aby edytować format tekstu konspektu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l-PL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Drugi poziom konspektu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Trzeci poziom konspektu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l-PL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Czwarty poziom konspektu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Piąty poziom konspektu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Szósty poziom konspektu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Siódmy poziom konspektu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CustomShape 1"/>
          <p:cNvSpPr/>
          <p:nvPr/>
        </p:nvSpPr>
        <p:spPr>
          <a:xfrm>
            <a:off x="360000" y="2592000"/>
            <a:ext cx="9179640" cy="4679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algn="ctr">
              <a:lnSpc>
                <a:spcPct val="100000"/>
              </a:lnSpc>
            </a:pPr>
            <a:r>
              <a:rPr lang="pl-PL" sz="7200" b="0" strike="noStrike" spc="-1">
                <a:solidFill>
                  <a:srgbClr val="FF3333"/>
                </a:solidFill>
                <a:uFill>
                  <a:solidFill>
                    <a:srgbClr val="FFFFFF"/>
                  </a:solidFill>
                </a:uFill>
                <a:latin typeface="MV Boli"/>
              </a:rPr>
              <a:t>Dokumentacja magazyno</a:t>
            </a:r>
            <a:r>
              <a:rPr lang="pl-PL" sz="6600" b="0" strike="noStrike" spc="-1">
                <a:solidFill>
                  <a:srgbClr val="FF3333"/>
                </a:solidFill>
                <a:uFill>
                  <a:solidFill>
                    <a:srgbClr val="FFFFFF"/>
                  </a:solidFill>
                </a:uFill>
                <a:latin typeface="MV Boli"/>
              </a:rPr>
              <a:t>wa</a:t>
            </a:r>
            <a:endParaRPr lang="pl-P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CustomShape 1"/>
          <p:cNvSpPr/>
          <p:nvPr/>
        </p:nvSpPr>
        <p:spPr>
          <a:xfrm>
            <a:off x="504000" y="576000"/>
            <a:ext cx="7199640" cy="719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pl-PL" sz="2800" b="0" strike="noStrike" spc="-1">
                <a:solidFill>
                  <a:srgbClr val="FF3333"/>
                </a:solidFill>
                <a:uFill>
                  <a:solidFill>
                    <a:srgbClr val="FFFFFF"/>
                  </a:solidFill>
                </a:uFill>
                <a:latin typeface="MV Boli"/>
              </a:rPr>
              <a:t>Dokument przesunięcie międzymagazynowe</a:t>
            </a:r>
            <a:endParaRPr lang="pl-P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7" name="CustomShape 2"/>
          <p:cNvSpPr/>
          <p:nvPr/>
        </p:nvSpPr>
        <p:spPr>
          <a:xfrm>
            <a:off x="504000" y="1800000"/>
            <a:ext cx="9071640" cy="2090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r>
              <a:rPr lang="pl-PL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Jest stosowany dla celów udokumentowania przemieszczania towarów lub materiałów pomiędzy własnymi magazynami. Sporządzanie dokumentu nie wynika z faktu zakupu/sprzedaży, nie rodzi więc obowiązku podatkowego. Bardzo często od razu po dostawie i wystawieniu PZ towary złożone są w magazynie najłatwiej dostępnym lub wystarczająco pojemnym</a:t>
            </a:r>
            <a:r>
              <a:rPr lang="pl-PL" sz="2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.</a:t>
            </a:r>
            <a:endParaRPr lang="pl-P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TextShape 1"/>
          <p:cNvSpPr txBox="1"/>
          <p:nvPr/>
        </p:nvSpPr>
        <p:spPr>
          <a:xfrm>
            <a:off x="504000" y="527040"/>
            <a:ext cx="7199640" cy="8172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pl-PL" sz="4000" b="0" strike="noStrike" spc="-1">
                <a:solidFill>
                  <a:srgbClr val="FF3333"/>
                </a:solidFill>
                <a:uFill>
                  <a:solidFill>
                    <a:srgbClr val="FFFFFF"/>
                  </a:solidFill>
                </a:uFill>
                <a:latin typeface="MV Boli"/>
              </a:rPr>
              <a:t>Wzór dokumentu MM</a:t>
            </a:r>
          </a:p>
        </p:txBody>
      </p:sp>
      <p:pic>
        <p:nvPicPr>
          <p:cNvPr id="169" name="Obraz 168"/>
          <p:cNvPicPr/>
          <p:nvPr/>
        </p:nvPicPr>
        <p:blipFill>
          <a:blip r:embed="rId2" cstate="print"/>
          <a:stretch/>
        </p:blipFill>
        <p:spPr>
          <a:xfrm>
            <a:off x="360000" y="2088000"/>
            <a:ext cx="9267480" cy="44640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CustomShape 1"/>
          <p:cNvSpPr/>
          <p:nvPr/>
        </p:nvSpPr>
        <p:spPr>
          <a:xfrm>
            <a:off x="504000" y="527400"/>
            <a:ext cx="7199640" cy="816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pl-PL" sz="4000" b="0" strike="noStrike" spc="-1">
                <a:solidFill>
                  <a:srgbClr val="FF3333"/>
                </a:solidFill>
                <a:uFill>
                  <a:solidFill>
                    <a:srgbClr val="FFFFFF"/>
                  </a:solidFill>
                </a:uFill>
                <a:latin typeface="MV Boli"/>
              </a:rPr>
              <a:t>Elementy dokumentu MM</a:t>
            </a:r>
            <a:endParaRPr lang="pl-P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1" name="CustomShape 2"/>
          <p:cNvSpPr/>
          <p:nvPr/>
        </p:nvSpPr>
        <p:spPr>
          <a:xfrm>
            <a:off x="504000" y="1800000"/>
            <a:ext cx="9071640" cy="4384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432000" indent="-323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dyspozycję – np. przeniesienie do magazynu docelowego;</a:t>
            </a:r>
            <a:endParaRPr lang="pl-PL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skąd/dokąd – np. nr inwentarzowe magazynów standardowego i docelowego;</a:t>
            </a:r>
            <a:endParaRPr lang="pl-PL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datę wydania dyspozycji;</a:t>
            </a:r>
            <a:endParaRPr lang="pl-PL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numer magazynowy MM – kolejny;</a:t>
            </a:r>
            <a:endParaRPr lang="pl-PL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numer indeksu materiałowego;</a:t>
            </a:r>
            <a:endParaRPr lang="pl-PL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nazwę towaru/materiału;</a:t>
            </a:r>
            <a:endParaRPr lang="pl-PL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ilość towaru/materiału;</a:t>
            </a:r>
            <a:endParaRPr lang="pl-PL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cenę jednostkową i wartość;</a:t>
            </a:r>
            <a:endParaRPr lang="pl-PL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podpisy osoby wystawiającej dyspozycję i osób odpowiedzialnych za wydanie i przyjęcie.</a:t>
            </a:r>
            <a:endParaRPr lang="pl-PL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CustomShape 1"/>
          <p:cNvSpPr/>
          <p:nvPr/>
        </p:nvSpPr>
        <p:spPr>
          <a:xfrm>
            <a:off x="504000" y="567000"/>
            <a:ext cx="7199640" cy="737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pl-PL" sz="3600" b="0" strike="noStrike" spc="-1">
                <a:solidFill>
                  <a:srgbClr val="FF3333"/>
                </a:solidFill>
                <a:uFill>
                  <a:solidFill>
                    <a:srgbClr val="FFFFFF"/>
                  </a:solidFill>
                </a:uFill>
                <a:latin typeface="MV Boli"/>
              </a:rPr>
              <a:t>Dokument rozchód wewnętrzny</a:t>
            </a:r>
            <a:endParaRPr lang="pl-P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3" name="CustomShape 2"/>
          <p:cNvSpPr/>
          <p:nvPr/>
        </p:nvSpPr>
        <p:spPr>
          <a:xfrm>
            <a:off x="504000" y="1800000"/>
            <a:ext cx="9071640" cy="2090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r>
              <a:rPr lang="pl-PL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Jest dokumentem potwierdzającym wydanie materiałów wewnątrz przedsiębiorstwa, a więc głównie na własne potrzeby. Najprostszym przykładem zastosowania RW jest wydanie materiałów do produkcji – dokument nie tylko pokazuje zmniejszenia stanu zapasów, ale również dokąd zostały przekazane, kiedy oraz w jakim celu.</a:t>
            </a:r>
            <a:endParaRPr lang="pl-P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TextShape 1"/>
          <p:cNvSpPr txBox="1"/>
          <p:nvPr/>
        </p:nvSpPr>
        <p:spPr>
          <a:xfrm>
            <a:off x="504000" y="526680"/>
            <a:ext cx="7199640" cy="8172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pl-PL" sz="4000" b="0" strike="noStrike" spc="-1">
                <a:solidFill>
                  <a:srgbClr val="FF3333"/>
                </a:solidFill>
                <a:uFill>
                  <a:solidFill>
                    <a:srgbClr val="FFFFFF"/>
                  </a:solidFill>
                </a:uFill>
                <a:latin typeface="MV Boli"/>
              </a:rPr>
              <a:t>Wzór dokumentu RW</a:t>
            </a:r>
          </a:p>
        </p:txBody>
      </p:sp>
      <p:pic>
        <p:nvPicPr>
          <p:cNvPr id="175" name="Obraz 174"/>
          <p:cNvPicPr/>
          <p:nvPr/>
        </p:nvPicPr>
        <p:blipFill>
          <a:blip r:embed="rId2" cstate="print"/>
          <a:stretch/>
        </p:blipFill>
        <p:spPr>
          <a:xfrm>
            <a:off x="338400" y="2232000"/>
            <a:ext cx="9309600" cy="38160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CustomShape 1"/>
          <p:cNvSpPr/>
          <p:nvPr/>
        </p:nvSpPr>
        <p:spPr>
          <a:xfrm>
            <a:off x="504000" y="527400"/>
            <a:ext cx="7199640" cy="816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pl-PL" sz="4000" b="0" strike="noStrike" spc="-1">
                <a:solidFill>
                  <a:srgbClr val="FF3333"/>
                </a:solidFill>
                <a:uFill>
                  <a:solidFill>
                    <a:srgbClr val="FFFFFF"/>
                  </a:solidFill>
                </a:uFill>
                <a:latin typeface="MV Boli"/>
              </a:rPr>
              <a:t>Elementy dokumentu RW</a:t>
            </a:r>
            <a:endParaRPr lang="pl-P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7" name="CustomShape 2"/>
          <p:cNvSpPr/>
          <p:nvPr/>
        </p:nvSpPr>
        <p:spPr>
          <a:xfrm>
            <a:off x="504000" y="1800000"/>
            <a:ext cx="9071640" cy="4384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432000" indent="-323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numer kolejny dokumentu;</a:t>
            </a:r>
            <a:endParaRPr lang="pl-PL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datę wystawienia;</a:t>
            </a:r>
            <a:endParaRPr lang="pl-PL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datę wydania i przyjęcia towaru/materiału;</a:t>
            </a:r>
            <a:endParaRPr lang="pl-PL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oznaczenie działu/wydziału, do którego należy przypisać koszt;</a:t>
            </a:r>
            <a:endParaRPr lang="pl-PL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zapis skąd pobrano i dokąd przekazano towar/materiał;</a:t>
            </a:r>
            <a:endParaRPr lang="pl-PL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numer indeksowy lub nazwę towaru/materiału;</a:t>
            </a:r>
            <a:endParaRPr lang="pl-PL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ilość towaru/materiału: żądanego i wydanego wraz z jednostką;</a:t>
            </a:r>
            <a:endParaRPr lang="pl-PL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cenę jednostkową i wartość;</a:t>
            </a:r>
            <a:endParaRPr lang="pl-PL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numer konta syntetycznego i pozostałą wielkość zapasów;</a:t>
            </a:r>
            <a:endParaRPr lang="pl-PL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podpisy osoby upoważnionej do wystawienia RW, dostawcy i odbiorcy.</a:t>
            </a:r>
            <a:endParaRPr lang="pl-PL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CustomShape 1"/>
          <p:cNvSpPr/>
          <p:nvPr/>
        </p:nvSpPr>
        <p:spPr>
          <a:xfrm>
            <a:off x="504000" y="576000"/>
            <a:ext cx="7199640" cy="719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pl-PL" sz="2400" b="0" strike="noStrike" spc="-1">
                <a:solidFill>
                  <a:srgbClr val="FF3333"/>
                </a:solidFill>
                <a:uFill>
                  <a:solidFill>
                    <a:srgbClr val="FFFFFF"/>
                  </a:solidFill>
                </a:uFill>
                <a:latin typeface="MV Boli"/>
              </a:rPr>
              <a:t>Poprawianie błędów w dokumentacji magazynowej</a:t>
            </a:r>
            <a:endParaRPr lang="pl-P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9" name="CustomShape 2"/>
          <p:cNvSpPr/>
          <p:nvPr/>
        </p:nvSpPr>
        <p:spPr>
          <a:xfrm>
            <a:off x="504000" y="1800000"/>
            <a:ext cx="9071640" cy="4384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r>
              <a:rPr lang="pl-PL" sz="3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Poprzez skreślenie dotychczasowej treści i wpisanie nowej z zachowaniem czytelności błędnego zapisu oraz podpisanie poprawki i umieszczenie daty. Takie poprawki muszą być dokonane jednocześnie we wszystkich księgach rachunkowych i nie mogą nastąpić po zamknięciu miesiąca.</a:t>
            </a:r>
            <a:endParaRPr lang="pl-P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CustomShape 1"/>
          <p:cNvSpPr/>
          <p:nvPr/>
        </p:nvSpPr>
        <p:spPr>
          <a:xfrm>
            <a:off x="1512000" y="2421360"/>
            <a:ext cx="7199640" cy="3338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pl-PL" sz="3600" b="0" strike="noStrike" spc="-1">
                <a:solidFill>
                  <a:srgbClr val="FF3333"/>
                </a:solidFill>
                <a:uFill>
                  <a:solidFill>
                    <a:srgbClr val="FFFFFF"/>
                  </a:solidFill>
                </a:uFill>
                <a:latin typeface="MV Boli"/>
              </a:rPr>
              <a:t>Dziękuję za uwagę :)</a:t>
            </a:r>
            <a:endParaRPr lang="pl-P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l-PL" sz="3600" b="0" strike="noStrike" spc="-1">
                <a:solidFill>
                  <a:srgbClr val="FF3333"/>
                </a:solidFill>
                <a:uFill>
                  <a:solidFill>
                    <a:srgbClr val="FFFFFF"/>
                  </a:solidFill>
                </a:uFill>
                <a:latin typeface="MV Boli"/>
              </a:rPr>
              <a:t>Prezentację wykonała</a:t>
            </a:r>
            <a:endParaRPr lang="pl-P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l-PL" sz="3600" b="0" strike="noStrike" spc="-1">
                <a:solidFill>
                  <a:srgbClr val="FF3333"/>
                </a:solidFill>
                <a:uFill>
                  <a:solidFill>
                    <a:srgbClr val="FFFFFF"/>
                  </a:solidFill>
                </a:uFill>
                <a:latin typeface="MV Boli"/>
              </a:rPr>
              <a:t> Sara Milczarczyk </a:t>
            </a:r>
            <a:endParaRPr lang="pl-P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l-PL" sz="3600" b="0" strike="noStrike" spc="-1">
                <a:solidFill>
                  <a:srgbClr val="FF3333"/>
                </a:solidFill>
                <a:uFill>
                  <a:solidFill>
                    <a:srgbClr val="FFFFFF"/>
                  </a:solidFill>
                </a:uFill>
                <a:latin typeface="MV Boli"/>
              </a:rPr>
              <a:t>Uczennica klasy III TL</a:t>
            </a:r>
            <a:endParaRPr lang="pl-P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CustomShape 1"/>
          <p:cNvSpPr/>
          <p:nvPr/>
        </p:nvSpPr>
        <p:spPr>
          <a:xfrm>
            <a:off x="504000" y="527400"/>
            <a:ext cx="7199640" cy="816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pl-PL" sz="4000" b="0" strike="noStrike" spc="-1">
                <a:solidFill>
                  <a:srgbClr val="FF3333"/>
                </a:solidFill>
                <a:uFill>
                  <a:solidFill>
                    <a:srgbClr val="FFFFFF"/>
                  </a:solidFill>
                </a:uFill>
                <a:latin typeface="MV Boli"/>
              </a:rPr>
              <a:t>Specyfikacja dokumentów</a:t>
            </a:r>
            <a:endParaRPr lang="pl-P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1" name="CustomShape 2"/>
          <p:cNvSpPr/>
          <p:nvPr/>
        </p:nvSpPr>
        <p:spPr>
          <a:xfrm>
            <a:off x="504000" y="1800000"/>
            <a:ext cx="9071640" cy="4384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432000" indent="-323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3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PZ (przyjęcie zewnętrzne);</a:t>
            </a:r>
            <a:endParaRPr lang="pl-P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3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WZ (wydanie zewnętrzne);</a:t>
            </a:r>
            <a:endParaRPr lang="pl-P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3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MM (przesunięcie międzymagazynowe); </a:t>
            </a:r>
            <a:endParaRPr lang="pl-P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3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RW (rozchód wewnętrzny).</a:t>
            </a:r>
            <a:endParaRPr lang="pl-P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CustomShape 1"/>
          <p:cNvSpPr/>
          <p:nvPr/>
        </p:nvSpPr>
        <p:spPr>
          <a:xfrm>
            <a:off x="504000" y="576000"/>
            <a:ext cx="7199640" cy="719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pl-PL" sz="3200" b="0" strike="noStrike" spc="-1">
                <a:solidFill>
                  <a:srgbClr val="FF3333"/>
                </a:solidFill>
                <a:uFill>
                  <a:solidFill>
                    <a:srgbClr val="FFFFFF"/>
                  </a:solidFill>
                </a:uFill>
                <a:latin typeface="MV Boli"/>
              </a:rPr>
              <a:t>Dokument przesunięcie zewnętrzne</a:t>
            </a:r>
            <a:endParaRPr lang="pl-P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3" name="CustomShape 2"/>
          <p:cNvSpPr/>
          <p:nvPr/>
        </p:nvSpPr>
        <p:spPr>
          <a:xfrm>
            <a:off x="504000" y="1800000"/>
            <a:ext cx="9071640" cy="2090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r>
              <a:rPr lang="pl-PL" sz="3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Jest dokumentem magazynowym potwierdzającym przyjęcie do magazynu materiałów czy towarów z zewnątrz. Nie koniecznie musi to być przyjęcie towarów od dostawcy, może to być przyjęcie od innego magazynu w ramach jednego przedsiębiorstwa.</a:t>
            </a:r>
            <a:endParaRPr lang="pl-P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TextShape 1"/>
          <p:cNvSpPr txBox="1"/>
          <p:nvPr/>
        </p:nvSpPr>
        <p:spPr>
          <a:xfrm>
            <a:off x="504000" y="527040"/>
            <a:ext cx="7199640" cy="8172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pl-PL" sz="4000" b="0" strike="noStrike" spc="-1">
                <a:solidFill>
                  <a:srgbClr val="FF3333"/>
                </a:solidFill>
                <a:uFill>
                  <a:solidFill>
                    <a:srgbClr val="FFFFFF"/>
                  </a:solidFill>
                </a:uFill>
                <a:latin typeface="MV Boli"/>
              </a:rPr>
              <a:t>Wzór dokumentu PZ</a:t>
            </a:r>
          </a:p>
        </p:txBody>
      </p:sp>
      <p:pic>
        <p:nvPicPr>
          <p:cNvPr id="155" name="Obraz 154"/>
          <p:cNvPicPr/>
          <p:nvPr/>
        </p:nvPicPr>
        <p:blipFill>
          <a:blip r:embed="rId2" cstate="print"/>
          <a:stretch/>
        </p:blipFill>
        <p:spPr>
          <a:xfrm>
            <a:off x="358920" y="2160000"/>
            <a:ext cx="9289080" cy="43992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CustomShape 1"/>
          <p:cNvSpPr/>
          <p:nvPr/>
        </p:nvSpPr>
        <p:spPr>
          <a:xfrm>
            <a:off x="504000" y="527400"/>
            <a:ext cx="7199640" cy="816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pl-PL" sz="4000" b="0" strike="noStrike" spc="-1">
                <a:solidFill>
                  <a:srgbClr val="FF3333"/>
                </a:solidFill>
                <a:uFill>
                  <a:solidFill>
                    <a:srgbClr val="FFFFFF"/>
                  </a:solidFill>
                </a:uFill>
                <a:latin typeface="MV Boli"/>
              </a:rPr>
              <a:t>Sporządzanie dokumentu PZ</a:t>
            </a:r>
            <a:endParaRPr lang="pl-P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7" name="CustomShape 2"/>
          <p:cNvSpPr/>
          <p:nvPr/>
        </p:nvSpPr>
        <p:spPr>
          <a:xfrm>
            <a:off x="504000" y="1800000"/>
            <a:ext cx="9071640" cy="4384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r>
              <a:rPr lang="pl-PL" sz="4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Dokument ten sporządza się na podstawie otrzymanej faktury zakupu, bądź na podstawie Wz otrzymanego od dostawcy, ale także na podstawie zamówienia zakupu</a:t>
            </a:r>
            <a:r>
              <a:rPr lang="pl-PL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.</a:t>
            </a:r>
            <a:endParaRPr lang="pl-P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CustomShape 1"/>
          <p:cNvSpPr/>
          <p:nvPr/>
        </p:nvSpPr>
        <p:spPr>
          <a:xfrm>
            <a:off x="504000" y="567000"/>
            <a:ext cx="7199640" cy="737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pl-PL" sz="3600" b="0" strike="noStrike" spc="-1">
                <a:solidFill>
                  <a:srgbClr val="FF3333"/>
                </a:solidFill>
                <a:uFill>
                  <a:solidFill>
                    <a:srgbClr val="FFFFFF"/>
                  </a:solidFill>
                </a:uFill>
                <a:latin typeface="MV Boli"/>
              </a:rPr>
              <a:t>Dokument wydanie zewnętrzne</a:t>
            </a:r>
            <a:endParaRPr lang="pl-P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9" name="CustomShape 2"/>
          <p:cNvSpPr/>
          <p:nvPr/>
        </p:nvSpPr>
        <p:spPr>
          <a:xfrm>
            <a:off x="504000" y="1800000"/>
            <a:ext cx="9071640" cy="2090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r>
              <a:rPr lang="pl-PL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Jest dokumentem magazynowym, który dokumentuje wydanie materiałów bądź towarów z magazynu na zewnątrz np. na rzecz kontrahenta. W wielu przypadkach sprzedaż dokumentowana jest najpierw powyższym dokumentem, w sytuacji np. kiedy przedstawiciel handlowy nie ma możliwości bądź uprawień do wystawienia faktury. Wystawia wtedy dokument  WZ i na podstawie tego dokumentu wystawiana jest faktura.</a:t>
            </a:r>
            <a:endParaRPr lang="pl-P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extShape 1"/>
          <p:cNvSpPr txBox="1"/>
          <p:nvPr/>
        </p:nvSpPr>
        <p:spPr>
          <a:xfrm>
            <a:off x="504000" y="527040"/>
            <a:ext cx="7199640" cy="8172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pl-PL" sz="4000" b="0" strike="noStrike" spc="-1">
                <a:solidFill>
                  <a:srgbClr val="FF3333"/>
                </a:solidFill>
                <a:uFill>
                  <a:solidFill>
                    <a:srgbClr val="FFFFFF"/>
                  </a:solidFill>
                </a:uFill>
                <a:latin typeface="MV Boli"/>
              </a:rPr>
              <a:t>Wzór dokumentu WZ</a:t>
            </a:r>
          </a:p>
        </p:txBody>
      </p:sp>
      <p:pic>
        <p:nvPicPr>
          <p:cNvPr id="161" name="Obraz 160"/>
          <p:cNvPicPr/>
          <p:nvPr/>
        </p:nvPicPr>
        <p:blipFill>
          <a:blip r:embed="rId2" cstate="print"/>
          <a:stretch/>
        </p:blipFill>
        <p:spPr>
          <a:xfrm>
            <a:off x="360000" y="2088000"/>
            <a:ext cx="9309240" cy="43920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CustomShape 1"/>
          <p:cNvSpPr/>
          <p:nvPr/>
        </p:nvSpPr>
        <p:spPr>
          <a:xfrm>
            <a:off x="504000" y="576000"/>
            <a:ext cx="7199640" cy="719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pl-PL" sz="3200" b="0" strike="noStrike" spc="-1">
                <a:solidFill>
                  <a:srgbClr val="FF3333"/>
                </a:solidFill>
                <a:uFill>
                  <a:solidFill>
                    <a:srgbClr val="FFFFFF"/>
                  </a:solidFill>
                </a:uFill>
                <a:latin typeface="MV Boli"/>
              </a:rPr>
              <a:t>Zastosowanie dokumentu WZ</a:t>
            </a:r>
            <a:endParaRPr lang="pl-P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3" name="CustomShape 2"/>
          <p:cNvSpPr/>
          <p:nvPr/>
        </p:nvSpPr>
        <p:spPr>
          <a:xfrm>
            <a:off x="504000" y="1800000"/>
            <a:ext cx="9071640" cy="4384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r>
              <a:rPr lang="pl-PL" sz="3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Jest stosowany w obrocie magazynowym, gdyż każdy rozchód towarów czy materiałów musi być odpowiednio udokumentowany, nie będzie on stanowił jednak dokumentu księgowego.</a:t>
            </a:r>
            <a:endParaRPr lang="pl-P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CustomShape 1"/>
          <p:cNvSpPr/>
          <p:nvPr/>
        </p:nvSpPr>
        <p:spPr>
          <a:xfrm>
            <a:off x="504000" y="527400"/>
            <a:ext cx="7199640" cy="816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pl-PL" sz="4000" b="0" strike="noStrike" spc="-1">
                <a:solidFill>
                  <a:srgbClr val="FF3333"/>
                </a:solidFill>
                <a:uFill>
                  <a:solidFill>
                    <a:srgbClr val="FFFFFF"/>
                  </a:solidFill>
                </a:uFill>
                <a:latin typeface="MV Boli"/>
              </a:rPr>
              <a:t>Elementy dokumentu WZ</a:t>
            </a:r>
            <a:endParaRPr lang="pl-P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5" name="CustomShape 2"/>
          <p:cNvSpPr/>
          <p:nvPr/>
        </p:nvSpPr>
        <p:spPr>
          <a:xfrm>
            <a:off x="504000" y="1800000"/>
            <a:ext cx="9071640" cy="4384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432000" indent="-323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3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numer kolejny dokumentu,</a:t>
            </a:r>
            <a:endParaRPr lang="pl-P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3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datę wystawienia,</a:t>
            </a:r>
            <a:endParaRPr lang="pl-P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3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datę wydania towaru/materiału,</a:t>
            </a:r>
            <a:endParaRPr lang="pl-P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3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oznaczenie towaru/ materiału,</a:t>
            </a:r>
            <a:endParaRPr lang="pl-P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3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cenę jednostkową,</a:t>
            </a:r>
            <a:endParaRPr lang="pl-P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3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ilość wydanego towaru/materiału,</a:t>
            </a:r>
            <a:endParaRPr lang="pl-P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3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dane wystawcy i odbiorcy,</a:t>
            </a:r>
            <a:endParaRPr lang="pl-P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3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podpis osoby upoważnionej do wystawienia WZ</a:t>
            </a:r>
            <a:r>
              <a:rPr lang="pl-PL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.</a:t>
            </a:r>
            <a:endParaRPr lang="pl-P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</TotalTime>
  <Words>516</Words>
  <Application>Microsoft Office PowerPoint</Application>
  <PresentationFormat>Niestandardowy</PresentationFormat>
  <Paragraphs>58</Paragraphs>
  <Slides>17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4</vt:i4>
      </vt:variant>
      <vt:variant>
        <vt:lpstr>Tytuły slajdów</vt:lpstr>
      </vt:variant>
      <vt:variant>
        <vt:i4>17</vt:i4>
      </vt:variant>
    </vt:vector>
  </HeadingPairs>
  <TitlesOfParts>
    <vt:vector size="21" baseType="lpstr">
      <vt:lpstr>Office Theme</vt:lpstr>
      <vt:lpstr>Office Theme</vt:lpstr>
      <vt:lpstr>Office Theme</vt:lpstr>
      <vt:lpstr>Office Theme</vt:lpstr>
      <vt:lpstr>Slajd 1</vt:lpstr>
      <vt:lpstr>Slajd 2</vt:lpstr>
      <vt:lpstr>Slajd 3</vt:lpstr>
      <vt:lpstr>Slajd 4</vt:lpstr>
      <vt:lpstr>Slajd 5</vt:lpstr>
      <vt:lpstr>Slajd 6</vt:lpstr>
      <vt:lpstr>Slajd 7</vt:lpstr>
      <vt:lpstr>Slajd 8</vt:lpstr>
      <vt:lpstr>Slajd 9</vt:lpstr>
      <vt:lpstr>Slajd 10</vt:lpstr>
      <vt:lpstr>Slajd 11</vt:lpstr>
      <vt:lpstr>Slajd 12</vt:lpstr>
      <vt:lpstr>Slajd 13</vt:lpstr>
      <vt:lpstr>Slajd 14</vt:lpstr>
      <vt:lpstr>Slajd 15</vt:lpstr>
      <vt:lpstr>Slajd 16</vt:lpstr>
      <vt:lpstr>Slajd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Katarzyna</dc:creator>
  <cp:lastModifiedBy>Katarzyna Buźniak</cp:lastModifiedBy>
  <cp:revision>4</cp:revision>
  <dcterms:created xsi:type="dcterms:W3CDTF">2017-04-30T21:59:07Z</dcterms:created>
  <dcterms:modified xsi:type="dcterms:W3CDTF">2017-06-05T08:34:08Z</dcterms:modified>
  <dc:language>pl-PL</dc:language>
</cp:coreProperties>
</file>